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Amatic SC" panose="00000500000000000000" pitchFamily="2" charset="-79"/>
      <p:regular r:id="rId18"/>
      <p:bold r:id="rId19"/>
    </p:embeddedFont>
    <p:embeddedFont>
      <p:font typeface="Source Code Pro" panose="020B0509030403020204" pitchFamily="49"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erthanaa Ellur" userId="5fcd499b0c572942" providerId="LiveId" clId="{2D98C784-E611-46B1-994E-76C58A9E11B5}"/>
    <pc:docChg chg="addSld delSld modSld">
      <pc:chgData name="Keerthanaa Ellur" userId="5fcd499b0c572942" providerId="LiveId" clId="{2D98C784-E611-46B1-994E-76C58A9E11B5}" dt="2024-05-08T02:27:21.504" v="4"/>
      <pc:docMkLst>
        <pc:docMk/>
      </pc:docMkLst>
      <pc:sldChg chg="modNotes">
        <pc:chgData name="Keerthanaa Ellur" userId="5fcd499b0c572942" providerId="LiveId" clId="{2D98C784-E611-46B1-994E-76C58A9E11B5}" dt="2024-05-08T02:27:21.504" v="4"/>
        <pc:sldMkLst>
          <pc:docMk/>
          <pc:sldMk cId="0" sldId="256"/>
        </pc:sldMkLst>
      </pc:sldChg>
      <pc:sldChg chg="modNotes">
        <pc:chgData name="Keerthanaa Ellur" userId="5fcd499b0c572942" providerId="LiveId" clId="{2D98C784-E611-46B1-994E-76C58A9E11B5}" dt="2024-05-08T02:27:21.504" v="4"/>
        <pc:sldMkLst>
          <pc:docMk/>
          <pc:sldMk cId="0" sldId="257"/>
        </pc:sldMkLst>
      </pc:sldChg>
      <pc:sldChg chg="modNotes">
        <pc:chgData name="Keerthanaa Ellur" userId="5fcd499b0c572942" providerId="LiveId" clId="{2D98C784-E611-46B1-994E-76C58A9E11B5}" dt="2024-05-08T02:27:21.504" v="4"/>
        <pc:sldMkLst>
          <pc:docMk/>
          <pc:sldMk cId="0" sldId="258"/>
        </pc:sldMkLst>
      </pc:sldChg>
      <pc:sldChg chg="modNotes">
        <pc:chgData name="Keerthanaa Ellur" userId="5fcd499b0c572942" providerId="LiveId" clId="{2D98C784-E611-46B1-994E-76C58A9E11B5}" dt="2024-05-08T02:27:21.504" v="4"/>
        <pc:sldMkLst>
          <pc:docMk/>
          <pc:sldMk cId="0" sldId="259"/>
        </pc:sldMkLst>
      </pc:sldChg>
      <pc:sldChg chg="modNotes">
        <pc:chgData name="Keerthanaa Ellur" userId="5fcd499b0c572942" providerId="LiveId" clId="{2D98C784-E611-46B1-994E-76C58A9E11B5}" dt="2024-05-08T02:27:21.504" v="4"/>
        <pc:sldMkLst>
          <pc:docMk/>
          <pc:sldMk cId="0" sldId="260"/>
        </pc:sldMkLst>
      </pc:sldChg>
      <pc:sldChg chg="modNotes">
        <pc:chgData name="Keerthanaa Ellur" userId="5fcd499b0c572942" providerId="LiveId" clId="{2D98C784-E611-46B1-994E-76C58A9E11B5}" dt="2024-05-08T02:27:21.504" v="4"/>
        <pc:sldMkLst>
          <pc:docMk/>
          <pc:sldMk cId="0" sldId="261"/>
        </pc:sldMkLst>
      </pc:sldChg>
      <pc:sldChg chg="modNotes">
        <pc:chgData name="Keerthanaa Ellur" userId="5fcd499b0c572942" providerId="LiveId" clId="{2D98C784-E611-46B1-994E-76C58A9E11B5}" dt="2024-05-08T02:27:21.504" v="4"/>
        <pc:sldMkLst>
          <pc:docMk/>
          <pc:sldMk cId="0" sldId="262"/>
        </pc:sldMkLst>
      </pc:sldChg>
      <pc:sldChg chg="modNotes">
        <pc:chgData name="Keerthanaa Ellur" userId="5fcd499b0c572942" providerId="LiveId" clId="{2D98C784-E611-46B1-994E-76C58A9E11B5}" dt="2024-05-08T02:27:21.504" v="4"/>
        <pc:sldMkLst>
          <pc:docMk/>
          <pc:sldMk cId="0" sldId="263"/>
        </pc:sldMkLst>
      </pc:sldChg>
      <pc:sldChg chg="modNotes">
        <pc:chgData name="Keerthanaa Ellur" userId="5fcd499b0c572942" providerId="LiveId" clId="{2D98C784-E611-46B1-994E-76C58A9E11B5}" dt="2024-05-08T02:27:21.504" v="4"/>
        <pc:sldMkLst>
          <pc:docMk/>
          <pc:sldMk cId="0" sldId="264"/>
        </pc:sldMkLst>
      </pc:sldChg>
      <pc:sldChg chg="modNotes">
        <pc:chgData name="Keerthanaa Ellur" userId="5fcd499b0c572942" providerId="LiveId" clId="{2D98C784-E611-46B1-994E-76C58A9E11B5}" dt="2024-05-08T02:27:21.504" v="4"/>
        <pc:sldMkLst>
          <pc:docMk/>
          <pc:sldMk cId="0" sldId="265"/>
        </pc:sldMkLst>
      </pc:sldChg>
      <pc:sldChg chg="modNotes">
        <pc:chgData name="Keerthanaa Ellur" userId="5fcd499b0c572942" providerId="LiveId" clId="{2D98C784-E611-46B1-994E-76C58A9E11B5}" dt="2024-05-08T02:27:21.504" v="4"/>
        <pc:sldMkLst>
          <pc:docMk/>
          <pc:sldMk cId="0" sldId="266"/>
        </pc:sldMkLst>
      </pc:sldChg>
      <pc:sldChg chg="modNotes">
        <pc:chgData name="Keerthanaa Ellur" userId="5fcd499b0c572942" providerId="LiveId" clId="{2D98C784-E611-46B1-994E-76C58A9E11B5}" dt="2024-05-08T02:27:21.504" v="4"/>
        <pc:sldMkLst>
          <pc:docMk/>
          <pc:sldMk cId="0" sldId="267"/>
        </pc:sldMkLst>
      </pc:sldChg>
      <pc:sldChg chg="modNotes">
        <pc:chgData name="Keerthanaa Ellur" userId="5fcd499b0c572942" providerId="LiveId" clId="{2D98C784-E611-46B1-994E-76C58A9E11B5}" dt="2024-05-08T02:27:21.504" v="4"/>
        <pc:sldMkLst>
          <pc:docMk/>
          <pc:sldMk cId="0" sldId="268"/>
        </pc:sldMkLst>
      </pc:sldChg>
      <pc:sldChg chg="modNotes">
        <pc:chgData name="Keerthanaa Ellur" userId="5fcd499b0c572942" providerId="LiveId" clId="{2D98C784-E611-46B1-994E-76C58A9E11B5}" dt="2024-05-08T02:27:21.504" v="4"/>
        <pc:sldMkLst>
          <pc:docMk/>
          <pc:sldMk cId="0" sldId="269"/>
        </pc:sldMkLst>
      </pc:sldChg>
      <pc:sldChg chg="modNotes">
        <pc:chgData name="Keerthanaa Ellur" userId="5fcd499b0c572942" providerId="LiveId" clId="{2D98C784-E611-46B1-994E-76C58A9E11B5}" dt="2024-05-08T02:27:21.504" v="4"/>
        <pc:sldMkLst>
          <pc:docMk/>
          <pc:sldMk cId="0" sldId="270"/>
        </pc:sldMkLst>
      </pc:sldChg>
      <pc:sldChg chg="new del">
        <pc:chgData name="Keerthanaa Ellur" userId="5fcd499b0c572942" providerId="LiveId" clId="{2D98C784-E611-46B1-994E-76C58A9E11B5}" dt="2024-05-08T02:27:19.004" v="2" actId="2696"/>
        <pc:sldMkLst>
          <pc:docMk/>
          <pc:sldMk cId="4073417579" sldId="271"/>
        </pc:sldMkLst>
      </pc:sldChg>
      <pc:sldChg chg="new del">
        <pc:chgData name="Keerthanaa Ellur" userId="5fcd499b0c572942" providerId="LiveId" clId="{2D98C784-E611-46B1-994E-76C58A9E11B5}" dt="2024-05-08T02:27:21.500" v="3" actId="2696"/>
        <pc:sldMkLst>
          <pc:docMk/>
          <pc:sldMk cId="410326643" sldId="272"/>
        </pc:sldMkLst>
      </pc:sldChg>
      <pc:sldMasterChg chg="delSldLayout">
        <pc:chgData name="Keerthanaa Ellur" userId="5fcd499b0c572942" providerId="LiveId" clId="{2D98C784-E611-46B1-994E-76C58A9E11B5}" dt="2024-05-08T02:27:21.500" v="3" actId="2696"/>
        <pc:sldMasterMkLst>
          <pc:docMk/>
          <pc:sldMasterMk cId="0" sldId="2147483659"/>
        </pc:sldMasterMkLst>
        <pc:sldLayoutChg chg="del">
          <pc:chgData name="Keerthanaa Ellur" userId="5fcd499b0c572942" providerId="LiveId" clId="{2D98C784-E611-46B1-994E-76C58A9E11B5}" dt="2024-05-08T02:27:21.500" v="3" actId="2696"/>
          <pc:sldLayoutMkLst>
            <pc:docMk/>
            <pc:sldMasterMk cId="0" sldId="2147483659"/>
            <pc:sldLayoutMk cId="0" sldId="21474836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d240d60df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d240d60df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d240d60d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d240d60df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d240d60df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d240d60df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d240d60df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d240d60df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d240d60df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d240d60df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d240d60df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d240d60df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d03f5c51d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d03f5c51d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666666"/>
                </a:solidFill>
                <a:latin typeface="Source Code Pro"/>
                <a:ea typeface="Source Code Pro"/>
                <a:cs typeface="Source Code Pro"/>
                <a:sym typeface="Source Code Pro"/>
              </a:rPr>
              <a:t>Our company is a vegan style fast food restaurant. Our first restaurant was established in 2021 and since then we have been expanding rapidly.</a:t>
            </a:r>
            <a:endParaRPr>
              <a:solidFill>
                <a:srgbClr val="666666"/>
              </a:solidFill>
              <a:latin typeface="Source Code Pro"/>
              <a:ea typeface="Source Code Pro"/>
              <a:cs typeface="Source Code Pro"/>
              <a:sym typeface="Source Code Pro"/>
            </a:endParaRPr>
          </a:p>
          <a:p>
            <a:pPr marL="0" lvl="0" indent="0" algn="l" rtl="0">
              <a:lnSpc>
                <a:spcPct val="115000"/>
              </a:lnSpc>
              <a:spcBef>
                <a:spcPts val="1200"/>
              </a:spcBef>
              <a:spcAft>
                <a:spcPts val="0"/>
              </a:spcAft>
              <a:buNone/>
            </a:pPr>
            <a:r>
              <a:rPr lang="en">
                <a:solidFill>
                  <a:srgbClr val="666666"/>
                </a:solidFill>
                <a:latin typeface="Source Code Pro"/>
                <a:ea typeface="Source Code Pro"/>
                <a:cs typeface="Source Code Pro"/>
                <a:sym typeface="Source Code Pro"/>
              </a:rPr>
              <a:t>Our restaurant focuses on ingredient procured from local farmers as well as producers. </a:t>
            </a:r>
            <a:endParaRPr>
              <a:solidFill>
                <a:srgbClr val="666666"/>
              </a:solidFill>
              <a:latin typeface="Source Code Pro"/>
              <a:ea typeface="Source Code Pro"/>
              <a:cs typeface="Source Code Pro"/>
              <a:sym typeface="Source Code Pro"/>
            </a:endParaRPr>
          </a:p>
          <a:p>
            <a:pPr marL="0" lvl="0" indent="0" algn="l" rtl="0">
              <a:lnSpc>
                <a:spcPct val="115000"/>
              </a:lnSpc>
              <a:spcBef>
                <a:spcPts val="1200"/>
              </a:spcBef>
              <a:spcAft>
                <a:spcPts val="1200"/>
              </a:spcAft>
              <a:buClr>
                <a:schemeClr val="dk1"/>
              </a:buClr>
              <a:buSzPts val="1100"/>
              <a:buFont typeface="Arial"/>
              <a:buNone/>
            </a:pPr>
            <a:r>
              <a:rPr lang="en">
                <a:solidFill>
                  <a:srgbClr val="666666"/>
                </a:solidFill>
                <a:latin typeface="Source Code Pro"/>
                <a:ea typeface="Source Code Pro"/>
                <a:cs typeface="Source Code Pro"/>
                <a:sym typeface="Source Code Pro"/>
              </a:rPr>
              <a:t>Our vision is to break away from traditional style Menu only, such as Burgers or sandwich, and introduce more innovative menus such as coconut Chia Pudding and Stir fried Tofu. We thrive in our innovative Menu, which is our top selling point.</a:t>
            </a:r>
            <a:endParaRPr>
              <a:solidFill>
                <a:srgbClr val="666666"/>
              </a:solidFill>
              <a:latin typeface="Source Code Pro"/>
              <a:ea typeface="Source Code Pro"/>
              <a:cs typeface="Source Code Pro"/>
              <a:sym typeface="Source Code Pr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d03f5c51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d03f5c51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666666"/>
                </a:solidFill>
                <a:latin typeface="Times New Roman"/>
                <a:ea typeface="Times New Roman"/>
                <a:cs typeface="Times New Roman"/>
                <a:sym typeface="Times New Roman"/>
              </a:rPr>
              <a:t>GreenLeafNourish is a vegan style fast food restaurant. It’s a startup that was founded a couple of years ago. With healthy and tasty recipes to customer service, th e restaurant was growing rapidly. This startup has been using a traditional reporting style for maintaining its data. The traditional way includes Excel files to store information pertaining to the restaurant which includes inventory, customers, invoices, revenues, etc. There is only one problem with using Excel that is modification problems which means deleting, inserting, and updating records can be difficult and often prone to error. Modifying one cell can often misrepresent the other cell which later becomes a huge problem in the business. </a:t>
            </a:r>
            <a:endParaRPr sz="1200">
              <a:solidFill>
                <a:srgbClr val="666666"/>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Clr>
                <a:schemeClr val="dk1"/>
              </a:buClr>
              <a:buSzPts val="1100"/>
              <a:buFont typeface="Arial"/>
              <a:buNone/>
            </a:pPr>
            <a:r>
              <a:rPr lang="en" sz="1200">
                <a:solidFill>
                  <a:srgbClr val="666666"/>
                </a:solidFill>
                <a:latin typeface="Times New Roman"/>
                <a:ea typeface="Times New Roman"/>
                <a:cs typeface="Times New Roman"/>
                <a:sym typeface="Times New Roman"/>
              </a:rPr>
              <a:t>We would like to introduce a digital transformation as in a Database system upon the request of the owner. According to an article from the chemical engineering department, it says that “People have been doing it for years using spreadsheets or standard historian-type software. What is different is that today's data analytics software solutions apply meaning to data, focus on key process indicators and encourage processors to use the data to find potentially impactful situations in advance” (LePree, 2023). Our project is to convert these manual files into an organized database. This Database has four components such as users, database applications, database management system and the database. DBMS has special tools like MySQL to manage the company’s database. These tools have functions like create tables, modify data, enforce rules, provide security and recovery which makes data transformation for the business more efficient and effective. Later on, we can use visualization tools such as Tableau to provide dashboards which provide a visual snapshot about the company.</a:t>
            </a:r>
            <a:endParaRPr sz="1200">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d03f5c51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d03f5c51d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666666"/>
                </a:solidFill>
                <a:latin typeface="Times New Roman"/>
                <a:ea typeface="Times New Roman"/>
                <a:cs typeface="Times New Roman"/>
                <a:sym typeface="Times New Roman"/>
              </a:rPr>
              <a:t>This is our design for the entity relationship diagram. </a:t>
            </a:r>
            <a:endParaRPr sz="1200">
              <a:solidFill>
                <a:srgbClr val="666666"/>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200">
                <a:solidFill>
                  <a:srgbClr val="666666"/>
                </a:solidFill>
                <a:latin typeface="Times New Roman"/>
                <a:ea typeface="Times New Roman"/>
                <a:cs typeface="Times New Roman"/>
                <a:sym typeface="Times New Roman"/>
              </a:rPr>
              <a:t>As you can see on the picture,  it shows we have 4 main entities sales invoice, menu item, ingredient and supplier and we choose to have 3 associate entities , the sales menu, ingredients menu and supplier ingredient.</a:t>
            </a:r>
            <a:endParaRPr sz="1200">
              <a:solidFill>
                <a:srgbClr val="666666"/>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200">
                <a:solidFill>
                  <a:srgbClr val="666666"/>
                </a:solidFill>
                <a:latin typeface="Times New Roman"/>
                <a:ea typeface="Times New Roman"/>
                <a:cs typeface="Times New Roman"/>
                <a:sym typeface="Times New Roman"/>
              </a:rPr>
              <a:t>Initially we found it challenging to choose these entity, especially to make it realistic in real life setting, but eventually we settled with these 7.</a:t>
            </a:r>
            <a:endParaRPr sz="1200">
              <a:solidFill>
                <a:srgbClr val="666666"/>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200">
                <a:solidFill>
                  <a:srgbClr val="666666"/>
                </a:solidFill>
                <a:latin typeface="Times New Roman"/>
                <a:ea typeface="Times New Roman"/>
                <a:cs typeface="Times New Roman"/>
                <a:sym typeface="Times New Roman"/>
              </a:rPr>
              <a:t>we have connected the entities through a relationship.</a:t>
            </a:r>
            <a:endParaRPr sz="1200">
              <a:solidFill>
                <a:srgbClr val="666666"/>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200">
                <a:solidFill>
                  <a:srgbClr val="666666"/>
                </a:solidFill>
                <a:latin typeface="Times New Roman"/>
                <a:ea typeface="Times New Roman"/>
                <a:cs typeface="Times New Roman"/>
                <a:sym typeface="Times New Roman"/>
              </a:rPr>
              <a:t>For example . our sales invoice  on the top left, can have multiple sales menu, but each sales menu can only belong to one sales invoice.  So its a one to many relationship.</a:t>
            </a:r>
            <a:endParaRPr sz="1200">
              <a:solidFill>
                <a:srgbClr val="666666"/>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200">
                <a:solidFill>
                  <a:srgbClr val="666666"/>
                </a:solidFill>
                <a:latin typeface="Times New Roman"/>
                <a:ea typeface="Times New Roman"/>
                <a:cs typeface="Times New Roman"/>
                <a:sym typeface="Times New Roman"/>
              </a:rPr>
              <a:t>You may have realized that our design is rather linear once we introduced the associate entities. All of our connection are many to one relationship from the supplier to ingredients, all the way to sales invoice.  </a:t>
            </a:r>
            <a:endParaRPr sz="1200">
              <a:solidFill>
                <a:srgbClr val="666666"/>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200">
                <a:solidFill>
                  <a:srgbClr val="666666"/>
                </a:solidFill>
                <a:latin typeface="Times New Roman"/>
                <a:ea typeface="Times New Roman"/>
                <a:cs typeface="Times New Roman"/>
                <a:sym typeface="Times New Roman"/>
              </a:rPr>
              <a:t>Each SALES_INVOICE can have multiple SALES_MENU, but each SALES_MENU belongs to only one SALES_INVOICE. So, it's a one-to-many relationship.</a:t>
            </a:r>
            <a:endParaRPr sz="1200">
              <a:solidFill>
                <a:srgbClr val="666666"/>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200">
                <a:solidFill>
                  <a:srgbClr val="666666"/>
                </a:solidFill>
                <a:latin typeface="Times New Roman"/>
                <a:ea typeface="Times New Roman"/>
                <a:cs typeface="Times New Roman"/>
                <a:sym typeface="Times New Roman"/>
              </a:rPr>
              <a:t>SALES_MENU - MENU_ITEM: Each SALES_MENU is associated with only one MENU_ITEM, but a MENU_ITEM can be associated with multiple SALES_MENU. So, it's a many-to-one relationship.</a:t>
            </a:r>
            <a:endParaRPr sz="1200">
              <a:solidFill>
                <a:srgbClr val="666666"/>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200">
                <a:solidFill>
                  <a:srgbClr val="666666"/>
                </a:solidFill>
                <a:latin typeface="Times New Roman"/>
                <a:ea typeface="Times New Roman"/>
                <a:cs typeface="Times New Roman"/>
                <a:sym typeface="Times New Roman"/>
              </a:rPr>
              <a:t>MENU_ITEM - INGREDIENT_MENU : A MENU_ITEM can be associated with multiple INGREDIENT_MENU items, but each INGREDIENT_MENU item is associated with only one MENU_ITEM. So, it's a one-to-many relationship.</a:t>
            </a:r>
            <a:endParaRPr sz="1200">
              <a:solidFill>
                <a:srgbClr val="666666"/>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200">
                <a:solidFill>
                  <a:srgbClr val="666666"/>
                </a:solidFill>
                <a:latin typeface="Times New Roman"/>
                <a:ea typeface="Times New Roman"/>
                <a:cs typeface="Times New Roman"/>
                <a:sym typeface="Times New Roman"/>
              </a:rPr>
              <a:t> INGREDIENT_MENU - INGREDIENT : An  INGREDIENT_MENU can be associated with a single INGREDIENT items, but each INGREDIENT item is associated with multiple INGREDIENT_MENU. So, it's a one-to-many relationship.</a:t>
            </a:r>
            <a:endParaRPr sz="1200">
              <a:solidFill>
                <a:srgbClr val="666666"/>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200">
                <a:solidFill>
                  <a:srgbClr val="666666"/>
                </a:solidFill>
                <a:latin typeface="Times New Roman"/>
                <a:ea typeface="Times New Roman"/>
                <a:cs typeface="Times New Roman"/>
                <a:sym typeface="Times New Roman"/>
              </a:rPr>
              <a:t>INGREDIENT - SUPPLIER_INVENTORY: Each supplier inventory entry corresponds to only one INGREDIENT, but an INGREDIENT can have multiple SUPPLIER_INVENTORY items. So, it's a one-to-many relationship.</a:t>
            </a:r>
            <a:endParaRPr sz="1200">
              <a:solidFill>
                <a:srgbClr val="666666"/>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200">
                <a:solidFill>
                  <a:srgbClr val="666666"/>
                </a:solidFill>
                <a:latin typeface="Times New Roman"/>
                <a:ea typeface="Times New Roman"/>
                <a:cs typeface="Times New Roman"/>
                <a:sym typeface="Times New Roman"/>
              </a:rPr>
              <a:t>SUPPLIER_INVENTORY - SUPPLIER: Each SUPPLIER_INVENTORY  entry corresponds to only one SUPPLIER, but a SUPPLIER can have multiple SUPPLIER_INVENTORY items. So, it's a one-to-many relationship.</a:t>
            </a:r>
            <a:endParaRPr sz="1200">
              <a:solidFill>
                <a:srgbClr val="666666"/>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200">
              <a:solidFill>
                <a:srgbClr val="666666"/>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200">
              <a:solidFill>
                <a:srgbClr val="666666"/>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200">
              <a:solidFill>
                <a:srgbClr val="666666"/>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Clr>
                <a:schemeClr val="dk1"/>
              </a:buClr>
              <a:buSzPts val="1100"/>
              <a:buFont typeface="Arial"/>
              <a:buNone/>
            </a:pPr>
            <a:endParaRPr sz="1200">
              <a:solidFill>
                <a:srgbClr val="666666"/>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d2395b700f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d2395b700f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you see over here is similar to our initial design. This EER model is generated from MySQL program after we finish writing the sql script.</a:t>
            </a:r>
            <a:endParaRPr/>
          </a:p>
          <a:p>
            <a:pPr marL="0" lvl="0" indent="0" algn="l" rtl="0">
              <a:spcBef>
                <a:spcPts val="0"/>
              </a:spcBef>
              <a:spcAft>
                <a:spcPts val="0"/>
              </a:spcAft>
              <a:buNone/>
            </a:pPr>
            <a:r>
              <a:rPr lang="en"/>
              <a:t>This diagram shows that our sql script works just the way we designed it.  Here we see identical entities with their respective attributes and the different type of keys associated with the attributes. </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d2395b700f_3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d2395b700f_3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Different tables and attributes associated with each of the table.</a:t>
            </a:r>
            <a:endParaRPr sz="1200">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200">
                <a:latin typeface="Times New Roman"/>
                <a:ea typeface="Times New Roman"/>
                <a:cs typeface="Times New Roman"/>
                <a:sym typeface="Times New Roman"/>
              </a:rPr>
              <a:t>Data type is int, date, varchar depending on the column name. </a:t>
            </a:r>
            <a:endParaRPr sz="1200">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200">
                <a:latin typeface="Times New Roman"/>
                <a:ea typeface="Times New Roman"/>
                <a:cs typeface="Times New Roman"/>
                <a:sym typeface="Times New Roman"/>
              </a:rPr>
              <a:t>PK, FK</a:t>
            </a:r>
            <a:endParaRPr sz="1200">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200">
                <a:latin typeface="Times New Roman"/>
                <a:ea typeface="Times New Roman"/>
                <a:cs typeface="Times New Roman"/>
                <a:sym typeface="Times New Roman"/>
              </a:rPr>
              <a:t>Required means that data needs to be imputed in each field which is why we have not null. </a:t>
            </a:r>
            <a:endParaRPr sz="1200">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200">
                <a:latin typeface="Times New Roman"/>
                <a:ea typeface="Times New Roman"/>
                <a:cs typeface="Times New Roman"/>
                <a:sym typeface="Times New Roman"/>
              </a:rPr>
              <a:t>You can set default value to anything you want but in our case we chose not to have it.</a:t>
            </a:r>
            <a:endParaRPr sz="1200">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200">
                <a:latin typeface="Times New Roman"/>
                <a:ea typeface="Times New Roman"/>
                <a:cs typeface="Times New Roman"/>
                <a:sym typeface="Times New Roman"/>
              </a:rPr>
              <a:t>Remark: Is basically any note which needs to be known beforehand for easier understanding. For example:  format of the date</a:t>
            </a:r>
            <a:endParaRPr sz="1200">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Description: is why we chose to have these specific column names for the tables we have.</a:t>
            </a:r>
            <a:endParaRPr sz="1200">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d2395b700f_3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d2395b700f_3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200">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d2395b700f_3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d2395b700f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200">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d240d60d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d240d60d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0"/>
              </a:spcBef>
              <a:spcAft>
                <a:spcPts val="0"/>
              </a:spcAft>
              <a:buClr>
                <a:schemeClr val="accent1"/>
              </a:buClr>
              <a:buSzPts val="1400"/>
              <a:buChar char="○"/>
              <a:defRPr>
                <a:solidFill>
                  <a:schemeClr val="accent1"/>
                </a:solidFill>
                <a:highlight>
                  <a:schemeClr val="lt1"/>
                </a:highlight>
              </a:defRPr>
            </a:lvl2pPr>
            <a:lvl3pPr marL="1371600" lvl="2" indent="-317500">
              <a:spcBef>
                <a:spcPts val="0"/>
              </a:spcBef>
              <a:spcAft>
                <a:spcPts val="0"/>
              </a:spcAft>
              <a:buClr>
                <a:schemeClr val="accent1"/>
              </a:buClr>
              <a:buSzPts val="1400"/>
              <a:buChar char="■"/>
              <a:defRPr>
                <a:solidFill>
                  <a:schemeClr val="accent1"/>
                </a:solidFill>
                <a:highlight>
                  <a:schemeClr val="lt1"/>
                </a:highlight>
              </a:defRPr>
            </a:lvl3pPr>
            <a:lvl4pPr marL="1828800" lvl="3" indent="-317500">
              <a:spcBef>
                <a:spcPts val="0"/>
              </a:spcBef>
              <a:spcAft>
                <a:spcPts val="0"/>
              </a:spcAft>
              <a:buClr>
                <a:schemeClr val="accent1"/>
              </a:buClr>
              <a:buSzPts val="1400"/>
              <a:buChar char="●"/>
              <a:defRPr>
                <a:solidFill>
                  <a:schemeClr val="accent1"/>
                </a:solidFill>
                <a:highlight>
                  <a:schemeClr val="lt1"/>
                </a:highlight>
              </a:defRPr>
            </a:lvl4pPr>
            <a:lvl5pPr marL="2286000" lvl="4" indent="-317500">
              <a:spcBef>
                <a:spcPts val="0"/>
              </a:spcBef>
              <a:spcAft>
                <a:spcPts val="0"/>
              </a:spcAft>
              <a:buClr>
                <a:schemeClr val="accent1"/>
              </a:buClr>
              <a:buSzPts val="1400"/>
              <a:buChar char="○"/>
              <a:defRPr>
                <a:solidFill>
                  <a:schemeClr val="accent1"/>
                </a:solidFill>
                <a:highlight>
                  <a:schemeClr val="lt1"/>
                </a:highlight>
              </a:defRPr>
            </a:lvl5pPr>
            <a:lvl6pPr marL="2743200" lvl="5" indent="-317500">
              <a:spcBef>
                <a:spcPts val="0"/>
              </a:spcBef>
              <a:spcAft>
                <a:spcPts val="0"/>
              </a:spcAft>
              <a:buClr>
                <a:schemeClr val="accent1"/>
              </a:buClr>
              <a:buSzPts val="1400"/>
              <a:buChar char="■"/>
              <a:defRPr>
                <a:solidFill>
                  <a:schemeClr val="accent1"/>
                </a:solidFill>
                <a:highlight>
                  <a:schemeClr val="lt1"/>
                </a:highlight>
              </a:defRPr>
            </a:lvl6pPr>
            <a:lvl7pPr marL="3200400" lvl="6" indent="-317500">
              <a:spcBef>
                <a:spcPts val="0"/>
              </a:spcBef>
              <a:spcAft>
                <a:spcPts val="0"/>
              </a:spcAft>
              <a:buClr>
                <a:schemeClr val="accent1"/>
              </a:buClr>
              <a:buSzPts val="1400"/>
              <a:buChar char="●"/>
              <a:defRPr>
                <a:solidFill>
                  <a:schemeClr val="accent1"/>
                </a:solidFill>
                <a:highlight>
                  <a:schemeClr val="lt1"/>
                </a:highlight>
              </a:defRPr>
            </a:lvl7pPr>
            <a:lvl8pPr marL="3657600" lvl="7" indent="-317500">
              <a:spcBef>
                <a:spcPts val="0"/>
              </a:spcBef>
              <a:spcAft>
                <a:spcPts val="0"/>
              </a:spcAft>
              <a:buClr>
                <a:schemeClr val="accent1"/>
              </a:buClr>
              <a:buSzPts val="1400"/>
              <a:buChar char="○"/>
              <a:defRPr>
                <a:solidFill>
                  <a:schemeClr val="accent1"/>
                </a:solidFill>
                <a:highlight>
                  <a:schemeClr val="lt1"/>
                </a:highlight>
              </a:defRPr>
            </a:lvl8pPr>
            <a:lvl9pPr marL="4114800" lvl="8" indent="-317500">
              <a:spcBef>
                <a:spcPts val="0"/>
              </a:spcBef>
              <a:spcAft>
                <a:spcPts val="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0"/>
              </a:spcBef>
              <a:spcAft>
                <a:spcPts val="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Google Shape;56;p13"/>
          <p:cNvPicPr preferRelativeResize="0"/>
          <p:nvPr/>
        </p:nvPicPr>
        <p:blipFill>
          <a:blip r:embed="rId3">
            <a:alphaModFix/>
          </a:blip>
          <a:stretch>
            <a:fillRect/>
          </a:stretch>
        </p:blipFill>
        <p:spPr>
          <a:xfrm>
            <a:off x="1" y="-684450"/>
            <a:ext cx="9144003" cy="5143501"/>
          </a:xfrm>
          <a:prstGeom prst="rect">
            <a:avLst/>
          </a:prstGeom>
          <a:noFill/>
          <a:ln>
            <a:noFill/>
          </a:ln>
        </p:spPr>
      </p:pic>
      <p:sp>
        <p:nvSpPr>
          <p:cNvPr id="57" name="Google Shape;57;p13"/>
          <p:cNvSpPr/>
          <p:nvPr/>
        </p:nvSpPr>
        <p:spPr>
          <a:xfrm>
            <a:off x="-42775" y="3411625"/>
            <a:ext cx="9251100" cy="1731900"/>
          </a:xfrm>
          <a:prstGeom prst="rect">
            <a:avLst/>
          </a:prstGeom>
          <a:solidFill>
            <a:srgbClr val="06250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
        <p:nvSpPr>
          <p:cNvPr id="58" name="Google Shape;58;p13"/>
          <p:cNvSpPr txBox="1">
            <a:spLocks noGrp="1"/>
          </p:cNvSpPr>
          <p:nvPr>
            <p:ph type="ctrTitle"/>
          </p:nvPr>
        </p:nvSpPr>
        <p:spPr>
          <a:xfrm>
            <a:off x="771575" y="349375"/>
            <a:ext cx="5142600" cy="26904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solidFill>
                  <a:srgbClr val="062502"/>
                </a:solidFill>
              </a:rPr>
              <a:t>Green Leaf Nourish</a:t>
            </a:r>
            <a:endParaRPr>
              <a:solidFill>
                <a:srgbClr val="062502"/>
              </a:solidFill>
            </a:endParaRPr>
          </a:p>
        </p:txBody>
      </p:sp>
      <p:sp>
        <p:nvSpPr>
          <p:cNvPr id="59" name="Google Shape;59;p13"/>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rmAutofit lnSpcReduction="20000"/>
          </a:bodyPr>
          <a:lstStyle/>
          <a:p>
            <a:pPr marL="0" lvl="0" indent="0" algn="ctr" rtl="0">
              <a:spcBef>
                <a:spcPts val="0"/>
              </a:spcBef>
              <a:spcAft>
                <a:spcPts val="0"/>
              </a:spcAft>
              <a:buNone/>
            </a:pPr>
            <a:r>
              <a:rPr lang="en">
                <a:solidFill>
                  <a:schemeClr val="lt1"/>
                </a:solidFill>
              </a:rPr>
              <a:t>Members: Keerthanaa E, Dave W, Tin N, Jahnavi G, Charan D, Ram G</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p:nvPr/>
        </p:nvSpPr>
        <p:spPr>
          <a:xfrm>
            <a:off x="0" y="0"/>
            <a:ext cx="5023800" cy="5250000"/>
          </a:xfrm>
          <a:prstGeom prst="rect">
            <a:avLst/>
          </a:prstGeom>
          <a:solidFill>
            <a:srgbClr val="06250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
        <p:nvSpPr>
          <p:cNvPr id="125" name="Google Shape;125;p2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Database design</a:t>
            </a:r>
            <a:endParaRPr>
              <a:solidFill>
                <a:schemeClr val="lt1"/>
              </a:solidFill>
            </a:endParaRPr>
          </a:p>
        </p:txBody>
      </p:sp>
      <p:pic>
        <p:nvPicPr>
          <p:cNvPr id="126" name="Google Shape;126;p22"/>
          <p:cNvPicPr preferRelativeResize="0"/>
          <p:nvPr/>
        </p:nvPicPr>
        <p:blipFill>
          <a:blip r:embed="rId3">
            <a:alphaModFix/>
          </a:blip>
          <a:stretch>
            <a:fillRect/>
          </a:stretch>
        </p:blipFill>
        <p:spPr>
          <a:xfrm>
            <a:off x="5650000" y="145675"/>
            <a:ext cx="3494000" cy="4762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p:nvPr/>
        </p:nvSpPr>
        <p:spPr>
          <a:xfrm>
            <a:off x="0" y="0"/>
            <a:ext cx="5023800" cy="5250000"/>
          </a:xfrm>
          <a:prstGeom prst="rect">
            <a:avLst/>
          </a:prstGeom>
          <a:solidFill>
            <a:srgbClr val="06250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
        <p:nvSpPr>
          <p:cNvPr id="132" name="Google Shape;132;p2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Database design</a:t>
            </a:r>
            <a:endParaRPr>
              <a:solidFill>
                <a:schemeClr val="lt1"/>
              </a:solidFill>
            </a:endParaRPr>
          </a:p>
        </p:txBody>
      </p:sp>
      <p:pic>
        <p:nvPicPr>
          <p:cNvPr id="133" name="Google Shape;133;p23"/>
          <p:cNvPicPr preferRelativeResize="0"/>
          <p:nvPr/>
        </p:nvPicPr>
        <p:blipFill>
          <a:blip r:embed="rId3">
            <a:alphaModFix/>
          </a:blip>
          <a:stretch>
            <a:fillRect/>
          </a:stretch>
        </p:blipFill>
        <p:spPr>
          <a:xfrm>
            <a:off x="700075" y="1744163"/>
            <a:ext cx="7743825" cy="2390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p:nvPr/>
        </p:nvSpPr>
        <p:spPr>
          <a:xfrm>
            <a:off x="0" y="0"/>
            <a:ext cx="5023800" cy="5250000"/>
          </a:xfrm>
          <a:prstGeom prst="rect">
            <a:avLst/>
          </a:prstGeom>
          <a:solidFill>
            <a:srgbClr val="06250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
        <p:nvSpPr>
          <p:cNvPr id="139" name="Google Shape;139;p2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Database design</a:t>
            </a:r>
            <a:endParaRPr>
              <a:solidFill>
                <a:schemeClr val="lt1"/>
              </a:solidFill>
            </a:endParaRPr>
          </a:p>
        </p:txBody>
      </p:sp>
      <p:pic>
        <p:nvPicPr>
          <p:cNvPr id="140" name="Google Shape;140;p24"/>
          <p:cNvPicPr preferRelativeResize="0"/>
          <p:nvPr/>
        </p:nvPicPr>
        <p:blipFill>
          <a:blip r:embed="rId3">
            <a:alphaModFix/>
          </a:blip>
          <a:stretch>
            <a:fillRect/>
          </a:stretch>
        </p:blipFill>
        <p:spPr>
          <a:xfrm>
            <a:off x="508750" y="1093850"/>
            <a:ext cx="3009900" cy="3962400"/>
          </a:xfrm>
          <a:prstGeom prst="rect">
            <a:avLst/>
          </a:prstGeom>
          <a:noFill/>
          <a:ln>
            <a:noFill/>
          </a:ln>
        </p:spPr>
      </p:pic>
      <p:pic>
        <p:nvPicPr>
          <p:cNvPr id="141" name="Google Shape;141;p24"/>
          <p:cNvPicPr preferRelativeResize="0"/>
          <p:nvPr/>
        </p:nvPicPr>
        <p:blipFill>
          <a:blip r:embed="rId4">
            <a:alphaModFix/>
          </a:blip>
          <a:stretch>
            <a:fillRect/>
          </a:stretch>
        </p:blipFill>
        <p:spPr>
          <a:xfrm>
            <a:off x="5174700" y="784400"/>
            <a:ext cx="3657600" cy="3905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p:nvPr/>
        </p:nvSpPr>
        <p:spPr>
          <a:xfrm>
            <a:off x="0" y="0"/>
            <a:ext cx="5023800" cy="5250000"/>
          </a:xfrm>
          <a:prstGeom prst="rect">
            <a:avLst/>
          </a:prstGeom>
          <a:solidFill>
            <a:srgbClr val="06250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
        <p:nvSpPr>
          <p:cNvPr id="147" name="Google Shape;147;p2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Database design</a:t>
            </a:r>
            <a:endParaRPr>
              <a:solidFill>
                <a:schemeClr val="lt1"/>
              </a:solidFill>
            </a:endParaRPr>
          </a:p>
        </p:txBody>
      </p:sp>
      <p:pic>
        <p:nvPicPr>
          <p:cNvPr id="148" name="Google Shape;148;p25"/>
          <p:cNvPicPr preferRelativeResize="0"/>
          <p:nvPr/>
        </p:nvPicPr>
        <p:blipFill>
          <a:blip r:embed="rId3">
            <a:alphaModFix/>
          </a:blip>
          <a:stretch>
            <a:fillRect/>
          </a:stretch>
        </p:blipFill>
        <p:spPr>
          <a:xfrm>
            <a:off x="5797089" y="0"/>
            <a:ext cx="3346923"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p:nvPr/>
        </p:nvSpPr>
        <p:spPr>
          <a:xfrm>
            <a:off x="0" y="0"/>
            <a:ext cx="5023800" cy="5250000"/>
          </a:xfrm>
          <a:prstGeom prst="rect">
            <a:avLst/>
          </a:prstGeom>
          <a:solidFill>
            <a:srgbClr val="06250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
        <p:nvSpPr>
          <p:cNvPr id="154" name="Google Shape;154;p2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Tableau </a:t>
            </a:r>
            <a:endParaRPr>
              <a:solidFill>
                <a:schemeClr val="lt1"/>
              </a:solidFill>
            </a:endParaRPr>
          </a:p>
          <a:p>
            <a:pPr marL="0" lvl="0" indent="0" algn="l" rtl="0">
              <a:spcBef>
                <a:spcPts val="0"/>
              </a:spcBef>
              <a:spcAft>
                <a:spcPts val="0"/>
              </a:spcAft>
              <a:buNone/>
            </a:pPr>
            <a:r>
              <a:rPr lang="en">
                <a:solidFill>
                  <a:schemeClr val="lt1"/>
                </a:solidFill>
              </a:rPr>
              <a:t>Dashboard</a:t>
            </a:r>
            <a:endParaRPr>
              <a:solidFill>
                <a:schemeClr val="lt1"/>
              </a:solidFill>
            </a:endParaRPr>
          </a:p>
        </p:txBody>
      </p:sp>
      <p:pic>
        <p:nvPicPr>
          <p:cNvPr id="155" name="Google Shape;155;p26"/>
          <p:cNvPicPr preferRelativeResize="0"/>
          <p:nvPr/>
        </p:nvPicPr>
        <p:blipFill>
          <a:blip r:embed="rId3">
            <a:alphaModFix/>
          </a:blip>
          <a:stretch>
            <a:fillRect/>
          </a:stretch>
        </p:blipFill>
        <p:spPr>
          <a:xfrm>
            <a:off x="2743346" y="0"/>
            <a:ext cx="6400657"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p:nvPr/>
        </p:nvSpPr>
        <p:spPr>
          <a:xfrm>
            <a:off x="0" y="0"/>
            <a:ext cx="5023800" cy="5250000"/>
          </a:xfrm>
          <a:prstGeom prst="rect">
            <a:avLst/>
          </a:prstGeom>
          <a:solidFill>
            <a:srgbClr val="06250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
        <p:nvSpPr>
          <p:cNvPr id="161" name="Google Shape;161;p2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Q &amp; A</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4938725" y="0"/>
            <a:ext cx="4272449" cy="5249874"/>
          </a:xfrm>
          <a:prstGeom prst="rect">
            <a:avLst/>
          </a:prstGeom>
          <a:noFill/>
          <a:ln>
            <a:noFill/>
          </a:ln>
        </p:spPr>
      </p:pic>
      <p:sp>
        <p:nvSpPr>
          <p:cNvPr id="65" name="Google Shape;65;p14"/>
          <p:cNvSpPr/>
          <p:nvPr/>
        </p:nvSpPr>
        <p:spPr>
          <a:xfrm>
            <a:off x="0" y="0"/>
            <a:ext cx="5023800" cy="5250000"/>
          </a:xfrm>
          <a:prstGeom prst="rect">
            <a:avLst/>
          </a:prstGeom>
          <a:solidFill>
            <a:srgbClr val="06250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
        <p:nvSpPr>
          <p:cNvPr id="66" name="Google Shape;66;p1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Business Synopsis </a:t>
            </a:r>
            <a:endParaRPr>
              <a:solidFill>
                <a:schemeClr val="lt1"/>
              </a:solidFill>
            </a:endParaRPr>
          </a:p>
        </p:txBody>
      </p:sp>
      <p:sp>
        <p:nvSpPr>
          <p:cNvPr id="67" name="Google Shape;67;p1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lnSpcReduction="20000"/>
          </a:bodyPr>
          <a:lstStyle/>
          <a:p>
            <a:pPr marL="457200" lvl="0" indent="0" algn="l" rtl="0">
              <a:spcBef>
                <a:spcPts val="0"/>
              </a:spcBef>
              <a:spcAft>
                <a:spcPts val="0"/>
              </a:spcAft>
              <a:buNone/>
            </a:pPr>
            <a:endParaRPr>
              <a:solidFill>
                <a:schemeClr val="lt1"/>
              </a:solidFill>
            </a:endParaRPr>
          </a:p>
          <a:p>
            <a:pPr marL="457200" lvl="0" indent="0" algn="l" rtl="0">
              <a:spcBef>
                <a:spcPts val="1200"/>
              </a:spcBef>
              <a:spcAft>
                <a:spcPts val="0"/>
              </a:spcAft>
              <a:buNone/>
            </a:pPr>
            <a:r>
              <a:rPr lang="en">
                <a:solidFill>
                  <a:schemeClr val="lt1"/>
                </a:solidFill>
              </a:rPr>
              <a:t>Vegan Style Fast Food</a:t>
            </a:r>
            <a:endParaRPr>
              <a:solidFill>
                <a:schemeClr val="lt1"/>
              </a:solidFill>
            </a:endParaRPr>
          </a:p>
          <a:p>
            <a:pPr marL="457200" lvl="0" indent="0" algn="l" rtl="0">
              <a:spcBef>
                <a:spcPts val="1200"/>
              </a:spcBef>
              <a:spcAft>
                <a:spcPts val="0"/>
              </a:spcAft>
              <a:buNone/>
            </a:pPr>
            <a:r>
              <a:rPr lang="en">
                <a:solidFill>
                  <a:schemeClr val="lt1"/>
                </a:solidFill>
              </a:rPr>
              <a:t>Since 2021</a:t>
            </a:r>
            <a:endParaRPr>
              <a:solidFill>
                <a:schemeClr val="lt1"/>
              </a:solidFill>
            </a:endParaRPr>
          </a:p>
          <a:p>
            <a:pPr marL="457200" lvl="0" indent="0" algn="l" rtl="0">
              <a:spcBef>
                <a:spcPts val="1200"/>
              </a:spcBef>
              <a:spcAft>
                <a:spcPts val="0"/>
              </a:spcAft>
              <a:buNone/>
            </a:pPr>
            <a:r>
              <a:rPr lang="en">
                <a:solidFill>
                  <a:schemeClr val="lt1"/>
                </a:solidFill>
              </a:rPr>
              <a:t>Local Ingredients</a:t>
            </a:r>
            <a:endParaRPr>
              <a:solidFill>
                <a:schemeClr val="lt1"/>
              </a:solidFill>
            </a:endParaRPr>
          </a:p>
          <a:p>
            <a:pPr marL="457200" lvl="0" indent="0" algn="l" rtl="0">
              <a:spcBef>
                <a:spcPts val="1200"/>
              </a:spcBef>
              <a:spcAft>
                <a:spcPts val="0"/>
              </a:spcAft>
              <a:buNone/>
            </a:pPr>
            <a:r>
              <a:rPr lang="en">
                <a:solidFill>
                  <a:schemeClr val="lt1"/>
                </a:solidFill>
              </a:rPr>
              <a:t>Innovative Menu</a:t>
            </a:r>
            <a:endParaRPr>
              <a:solidFill>
                <a:schemeClr val="lt1"/>
              </a:solidFill>
            </a:endParaRPr>
          </a:p>
          <a:p>
            <a:pPr marL="457200" lvl="0" indent="0" algn="l" rtl="0">
              <a:spcBef>
                <a:spcPts val="1200"/>
              </a:spcBef>
              <a:spcAft>
                <a:spcPts val="0"/>
              </a:spcAft>
              <a:buNone/>
            </a:pPr>
            <a:endParaRPr>
              <a:solidFill>
                <a:schemeClr val="lt1"/>
              </a:solidFill>
            </a:endParaRPr>
          </a:p>
          <a:p>
            <a:pPr marL="0" lvl="0" indent="0" algn="l" rtl="0">
              <a:spcBef>
                <a:spcPts val="1200"/>
              </a:spcBef>
              <a:spcAft>
                <a:spcPts val="0"/>
              </a:spcAft>
              <a:buNone/>
            </a:pPr>
            <a:endParaRPr>
              <a:solidFill>
                <a:schemeClr val="lt1"/>
              </a:solidFill>
            </a:endParaRPr>
          </a:p>
          <a:p>
            <a:pPr marL="0" lvl="0" indent="0" algn="l" rtl="0">
              <a:spcBef>
                <a:spcPts val="1200"/>
              </a:spcBef>
              <a:spcAft>
                <a:spcPts val="1200"/>
              </a:spcAft>
              <a:buNone/>
            </a:pPr>
            <a:endParaRPr>
              <a:solidFill>
                <a:schemeClr val="lt1"/>
              </a:solidFill>
            </a:endParaRPr>
          </a:p>
        </p:txBody>
      </p:sp>
      <p:pic>
        <p:nvPicPr>
          <p:cNvPr id="68" name="Google Shape;68;p14"/>
          <p:cNvPicPr preferRelativeResize="0"/>
          <p:nvPr/>
        </p:nvPicPr>
        <p:blipFill>
          <a:blip r:embed="rId4">
            <a:alphaModFix/>
          </a:blip>
          <a:stretch>
            <a:fillRect/>
          </a:stretch>
        </p:blipFill>
        <p:spPr>
          <a:xfrm>
            <a:off x="5991122" y="1661337"/>
            <a:ext cx="2167650" cy="1820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p:nvPr/>
        </p:nvSpPr>
        <p:spPr>
          <a:xfrm>
            <a:off x="0" y="0"/>
            <a:ext cx="9386100" cy="5306100"/>
          </a:xfrm>
          <a:prstGeom prst="rect">
            <a:avLst/>
          </a:prstGeom>
          <a:solidFill>
            <a:srgbClr val="06250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
        <p:nvSpPr>
          <p:cNvPr id="74" name="Google Shape;74;p1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Background and motivation</a:t>
            </a:r>
            <a:endParaRPr>
              <a:solidFill>
                <a:schemeClr val="lt1"/>
              </a:solidFill>
            </a:endParaRPr>
          </a:p>
        </p:txBody>
      </p:sp>
      <p:sp>
        <p:nvSpPr>
          <p:cNvPr id="75" name="Google Shape;75;p15"/>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419100" algn="l" rtl="0">
              <a:spcBef>
                <a:spcPts val="0"/>
              </a:spcBef>
              <a:spcAft>
                <a:spcPts val="0"/>
              </a:spcAft>
              <a:buClr>
                <a:schemeClr val="lt1"/>
              </a:buClr>
              <a:buSzPts val="3000"/>
              <a:buChar char="●"/>
            </a:pPr>
            <a:r>
              <a:rPr lang="en" sz="3000">
                <a:solidFill>
                  <a:schemeClr val="lt1"/>
                </a:solidFill>
              </a:rPr>
              <a:t>From traditional reporting style Excel to a digital database system</a:t>
            </a:r>
            <a:endParaRPr sz="3000">
              <a:solidFill>
                <a:schemeClr val="lt1"/>
              </a:solidFill>
            </a:endParaRPr>
          </a:p>
          <a:p>
            <a:pPr marL="457200" lvl="0" indent="-419100" algn="l" rtl="0">
              <a:spcBef>
                <a:spcPts val="0"/>
              </a:spcBef>
              <a:spcAft>
                <a:spcPts val="0"/>
              </a:spcAft>
              <a:buClr>
                <a:schemeClr val="lt1"/>
              </a:buClr>
              <a:buSzPts val="3000"/>
              <a:buChar char="●"/>
            </a:pPr>
            <a:r>
              <a:rPr lang="en" sz="3000">
                <a:solidFill>
                  <a:schemeClr val="lt1"/>
                </a:solidFill>
              </a:rPr>
              <a:t>So, why is a database system helpful?</a:t>
            </a:r>
            <a:endParaRPr sz="3000">
              <a:solidFill>
                <a:schemeClr val="lt1"/>
              </a:solidFill>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p:nvPr/>
        </p:nvSpPr>
        <p:spPr>
          <a:xfrm>
            <a:off x="0" y="0"/>
            <a:ext cx="5023800" cy="5250000"/>
          </a:xfrm>
          <a:prstGeom prst="rect">
            <a:avLst/>
          </a:prstGeom>
          <a:solidFill>
            <a:srgbClr val="06250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
        <p:nvSpPr>
          <p:cNvPr id="81" name="Google Shape;81;p1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Entity Relationship Diagram</a:t>
            </a:r>
            <a:endParaRPr>
              <a:solidFill>
                <a:schemeClr val="lt1"/>
              </a:solidFill>
            </a:endParaRPr>
          </a:p>
        </p:txBody>
      </p:sp>
      <p:sp>
        <p:nvSpPr>
          <p:cNvPr id="82" name="Google Shape;82;p16"/>
          <p:cNvSpPr txBox="1">
            <a:spLocks noGrp="1"/>
          </p:cNvSpPr>
          <p:nvPr>
            <p:ph type="body" idx="1"/>
          </p:nvPr>
        </p:nvSpPr>
        <p:spPr>
          <a:xfrm>
            <a:off x="311700" y="1228675"/>
            <a:ext cx="4119300" cy="3340200"/>
          </a:xfrm>
          <a:prstGeom prst="rect">
            <a:avLst/>
          </a:prstGeom>
        </p:spPr>
        <p:txBody>
          <a:bodyPr spcFirstLastPara="1" wrap="square" lIns="91425" tIns="91425" rIns="91425" bIns="91425" anchor="t" anchorCtr="0">
            <a:normAutofit lnSpcReduction="10000"/>
          </a:bodyPr>
          <a:lstStyle/>
          <a:p>
            <a:pPr marL="457200" lvl="0" indent="-368300" algn="l" rtl="0">
              <a:spcBef>
                <a:spcPts val="0"/>
              </a:spcBef>
              <a:spcAft>
                <a:spcPts val="0"/>
              </a:spcAft>
              <a:buClr>
                <a:schemeClr val="lt1"/>
              </a:buClr>
              <a:buSzPts val="2200"/>
              <a:buChar char="●"/>
            </a:pPr>
            <a:r>
              <a:rPr lang="en" sz="2200">
                <a:solidFill>
                  <a:schemeClr val="lt1"/>
                </a:solidFill>
              </a:rPr>
              <a:t>One to many relationships</a:t>
            </a:r>
            <a:endParaRPr sz="2200">
              <a:solidFill>
                <a:schemeClr val="lt1"/>
              </a:solidFill>
            </a:endParaRPr>
          </a:p>
          <a:p>
            <a:pPr marL="457200" lvl="0" indent="-368300" algn="l" rtl="0">
              <a:spcBef>
                <a:spcPts val="0"/>
              </a:spcBef>
              <a:spcAft>
                <a:spcPts val="0"/>
              </a:spcAft>
              <a:buClr>
                <a:schemeClr val="lt1"/>
              </a:buClr>
              <a:buSzPts val="2200"/>
              <a:buChar char="●"/>
            </a:pPr>
            <a:r>
              <a:rPr lang="en" sz="2200">
                <a:solidFill>
                  <a:schemeClr val="lt1"/>
                </a:solidFill>
              </a:rPr>
              <a:t>PK</a:t>
            </a:r>
            <a:endParaRPr sz="2200">
              <a:solidFill>
                <a:schemeClr val="lt1"/>
              </a:solidFill>
            </a:endParaRPr>
          </a:p>
          <a:p>
            <a:pPr marL="457200" lvl="0" indent="-368300" algn="l" rtl="0">
              <a:spcBef>
                <a:spcPts val="0"/>
              </a:spcBef>
              <a:spcAft>
                <a:spcPts val="0"/>
              </a:spcAft>
              <a:buClr>
                <a:schemeClr val="lt1"/>
              </a:buClr>
              <a:buSzPts val="2200"/>
              <a:buChar char="●"/>
            </a:pPr>
            <a:r>
              <a:rPr lang="en" sz="2200">
                <a:solidFill>
                  <a:schemeClr val="lt1"/>
                </a:solidFill>
              </a:rPr>
              <a:t>FK</a:t>
            </a:r>
            <a:endParaRPr sz="2200">
              <a:solidFill>
                <a:schemeClr val="lt1"/>
              </a:solidFill>
            </a:endParaRPr>
          </a:p>
          <a:p>
            <a:pPr marL="457200" lvl="0" indent="-368300" algn="l" rtl="0">
              <a:spcBef>
                <a:spcPts val="0"/>
              </a:spcBef>
              <a:spcAft>
                <a:spcPts val="0"/>
              </a:spcAft>
              <a:buClr>
                <a:schemeClr val="lt1"/>
              </a:buClr>
              <a:buSzPts val="2200"/>
              <a:buChar char="●"/>
            </a:pPr>
            <a:r>
              <a:rPr lang="en" sz="2200">
                <a:solidFill>
                  <a:schemeClr val="lt1"/>
                </a:solidFill>
              </a:rPr>
              <a:t>Other attributes</a:t>
            </a:r>
            <a:endParaRPr sz="2200">
              <a:solidFill>
                <a:schemeClr val="lt1"/>
              </a:solidFill>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83" name="Google Shape;83;p16"/>
          <p:cNvPicPr preferRelativeResize="0"/>
          <p:nvPr/>
        </p:nvPicPr>
        <p:blipFill>
          <a:blip r:embed="rId3">
            <a:alphaModFix/>
          </a:blip>
          <a:stretch>
            <a:fillRect/>
          </a:stretch>
        </p:blipFill>
        <p:spPr>
          <a:xfrm>
            <a:off x="4369525" y="-38825"/>
            <a:ext cx="4871225" cy="5288824"/>
          </a:xfrm>
          <a:prstGeom prst="rect">
            <a:avLst/>
          </a:prstGeom>
          <a:noFill/>
          <a:ln>
            <a:noFill/>
          </a:ln>
          <a:effectLst>
            <a:outerShdw blurRad="57150" algn="bl" rotWithShape="0">
              <a:srgbClr val="000000">
                <a:alpha val="56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p:nvPr/>
        </p:nvSpPr>
        <p:spPr>
          <a:xfrm>
            <a:off x="0" y="0"/>
            <a:ext cx="5023800" cy="5250000"/>
          </a:xfrm>
          <a:prstGeom prst="rect">
            <a:avLst/>
          </a:prstGeom>
          <a:solidFill>
            <a:srgbClr val="06250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
        <p:nvSpPr>
          <p:cNvPr id="89" name="Google Shape;89;p1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Data modelling and ER model</a:t>
            </a:r>
            <a:endParaRPr>
              <a:solidFill>
                <a:schemeClr val="lt1"/>
              </a:solidFill>
            </a:endParaRPr>
          </a:p>
        </p:txBody>
      </p:sp>
      <p:pic>
        <p:nvPicPr>
          <p:cNvPr id="90" name="Google Shape;90;p17"/>
          <p:cNvPicPr preferRelativeResize="0"/>
          <p:nvPr/>
        </p:nvPicPr>
        <p:blipFill>
          <a:blip r:embed="rId3">
            <a:alphaModFix/>
          </a:blip>
          <a:stretch>
            <a:fillRect/>
          </a:stretch>
        </p:blipFill>
        <p:spPr>
          <a:xfrm>
            <a:off x="493260" y="1201497"/>
            <a:ext cx="6554624" cy="3746575"/>
          </a:xfrm>
          <a:prstGeom prst="rect">
            <a:avLst/>
          </a:prstGeom>
          <a:solidFill>
            <a:srgbClr val="062502"/>
          </a:solid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Dictionary</a:t>
            </a:r>
            <a:endParaRPr/>
          </a:p>
        </p:txBody>
      </p:sp>
      <p:sp>
        <p:nvSpPr>
          <p:cNvPr id="96" name="Google Shape;96;p18"/>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sz="3000"/>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97" name="Google Shape;97;p18"/>
          <p:cNvPicPr preferRelativeResize="0"/>
          <p:nvPr/>
        </p:nvPicPr>
        <p:blipFill>
          <a:blip r:embed="rId3">
            <a:alphaModFix/>
          </a:blip>
          <a:stretch>
            <a:fillRect/>
          </a:stretch>
        </p:blipFill>
        <p:spPr>
          <a:xfrm>
            <a:off x="0" y="1091854"/>
            <a:ext cx="9144001" cy="361384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Dictionary</a:t>
            </a:r>
            <a:endParaRPr/>
          </a:p>
        </p:txBody>
      </p:sp>
      <p:sp>
        <p:nvSpPr>
          <p:cNvPr id="103" name="Google Shape;103;p19"/>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sz="3000"/>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04" name="Google Shape;104;p19"/>
          <p:cNvPicPr preferRelativeResize="0"/>
          <p:nvPr/>
        </p:nvPicPr>
        <p:blipFill>
          <a:blip r:embed="rId3">
            <a:alphaModFix/>
          </a:blip>
          <a:stretch>
            <a:fillRect/>
          </a:stretch>
        </p:blipFill>
        <p:spPr>
          <a:xfrm>
            <a:off x="0" y="1719905"/>
            <a:ext cx="9144000" cy="23577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Dictionary</a:t>
            </a:r>
            <a:endParaRPr/>
          </a:p>
        </p:txBody>
      </p:sp>
      <p:sp>
        <p:nvSpPr>
          <p:cNvPr id="110" name="Google Shape;110;p20"/>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sz="3000"/>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11" name="Google Shape;111;p20"/>
          <p:cNvPicPr preferRelativeResize="0"/>
          <p:nvPr/>
        </p:nvPicPr>
        <p:blipFill>
          <a:blip r:embed="rId3">
            <a:alphaModFix/>
          </a:blip>
          <a:stretch>
            <a:fillRect/>
          </a:stretch>
        </p:blipFill>
        <p:spPr>
          <a:xfrm>
            <a:off x="0" y="1192515"/>
            <a:ext cx="9144000" cy="34125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p:nvPr/>
        </p:nvSpPr>
        <p:spPr>
          <a:xfrm>
            <a:off x="0" y="0"/>
            <a:ext cx="5023800" cy="5250000"/>
          </a:xfrm>
          <a:prstGeom prst="rect">
            <a:avLst/>
          </a:prstGeom>
          <a:solidFill>
            <a:srgbClr val="06250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Code Pro"/>
              <a:ea typeface="Source Code Pro"/>
              <a:cs typeface="Source Code Pro"/>
              <a:sym typeface="Source Code Pro"/>
            </a:endParaRPr>
          </a:p>
        </p:txBody>
      </p:sp>
      <p:sp>
        <p:nvSpPr>
          <p:cNvPr id="117" name="Google Shape;117;p2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Database design</a:t>
            </a:r>
            <a:endParaRPr>
              <a:solidFill>
                <a:schemeClr val="lt1"/>
              </a:solidFill>
            </a:endParaRPr>
          </a:p>
        </p:txBody>
      </p:sp>
      <p:pic>
        <p:nvPicPr>
          <p:cNvPr id="118" name="Google Shape;118;p21"/>
          <p:cNvPicPr preferRelativeResize="0"/>
          <p:nvPr/>
        </p:nvPicPr>
        <p:blipFill>
          <a:blip r:embed="rId3">
            <a:alphaModFix/>
          </a:blip>
          <a:stretch>
            <a:fillRect/>
          </a:stretch>
        </p:blipFill>
        <p:spPr>
          <a:xfrm>
            <a:off x="4610100" y="0"/>
            <a:ext cx="4533900" cy="3009900"/>
          </a:xfrm>
          <a:prstGeom prst="rect">
            <a:avLst/>
          </a:prstGeom>
          <a:noFill/>
          <a:ln>
            <a:noFill/>
          </a:ln>
        </p:spPr>
      </p:pic>
      <p:pic>
        <p:nvPicPr>
          <p:cNvPr id="119" name="Google Shape;119;p21"/>
          <p:cNvPicPr preferRelativeResize="0"/>
          <p:nvPr/>
        </p:nvPicPr>
        <p:blipFill>
          <a:blip r:embed="rId4">
            <a:alphaModFix/>
          </a:blip>
          <a:stretch>
            <a:fillRect/>
          </a:stretch>
        </p:blipFill>
        <p:spPr>
          <a:xfrm>
            <a:off x="-12" y="2667000"/>
            <a:ext cx="6524625" cy="2476500"/>
          </a:xfrm>
          <a:prstGeom prst="rect">
            <a:avLst/>
          </a:prstGeom>
          <a:noFill/>
          <a:ln>
            <a:noFill/>
          </a:ln>
        </p:spPr>
      </p:pic>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1052</Words>
  <Application>Microsoft Office PowerPoint</Application>
  <PresentationFormat>On-screen Show (16:9)</PresentationFormat>
  <Paragraphs>61</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Source Code Pro</vt:lpstr>
      <vt:lpstr>Times New Roman</vt:lpstr>
      <vt:lpstr>Amatic SC</vt:lpstr>
      <vt:lpstr>Beach Day</vt:lpstr>
      <vt:lpstr>Green Leaf Nourish</vt:lpstr>
      <vt:lpstr>Business Synopsis </vt:lpstr>
      <vt:lpstr>Background and motivation</vt:lpstr>
      <vt:lpstr>Entity Relationship Diagram</vt:lpstr>
      <vt:lpstr>Data modelling and ER model</vt:lpstr>
      <vt:lpstr>Data Dictionary</vt:lpstr>
      <vt:lpstr>Data Dictionary</vt:lpstr>
      <vt:lpstr>Data Dictionary</vt:lpstr>
      <vt:lpstr>Database design</vt:lpstr>
      <vt:lpstr>Database design</vt:lpstr>
      <vt:lpstr>Database design</vt:lpstr>
      <vt:lpstr>Database design</vt:lpstr>
      <vt:lpstr>Database design</vt:lpstr>
      <vt:lpstr>Tableau  Dashboard</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Leaf Nourish</dc:title>
  <cp:lastModifiedBy>Keerthanaa Ellur</cp:lastModifiedBy>
  <cp:revision>1</cp:revision>
  <dcterms:modified xsi:type="dcterms:W3CDTF">2024-05-08T02:27:31Z</dcterms:modified>
</cp:coreProperties>
</file>